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Playfair Displ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5BAE39-E716-4856-B7E2-E4C2967FCA59}">
  <a:tblStyle styleId="{1E5BAE39-E716-4856-B7E2-E4C2967FCA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7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6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fead194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fead194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193d9181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193d918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0e9e651a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0e9e651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15d64377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15d64377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15d6437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15d6437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15d64377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15d64377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15d643771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15d643771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193d918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193d918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15d64377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15d64377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16847a1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16847a1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63374c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63374c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15d643771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15d643771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15d643771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15d643771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0e9e651a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0e9e651a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15d64377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15d64377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15d64377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15d64377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163374c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163374c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e7c14ec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e7c14ec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e7c14ec5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e7c14ec5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e7c14ec5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e7c14ec5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15d64377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15d64377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99edb6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c99edb6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1a44396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1a44396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16847a1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16847a1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45.jpg"/><Relationship Id="rId6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jp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spreadsheets/d/18dpnD6R9Vm4ZgiTgIsuAPXcM6wKkyjLcoLFVH-Ludx8/edit#gid=0" TargetMode="External"/><Relationship Id="rId4" Type="http://schemas.openxmlformats.org/officeDocument/2006/relationships/image" Target="../media/image8.jpg"/><Relationship Id="rId5" Type="http://schemas.openxmlformats.org/officeDocument/2006/relationships/image" Target="../media/image6.jp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300" y="1216075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SQL Project </a:t>
            </a:r>
            <a:r>
              <a:rPr lang="en" sz="5200"/>
              <a:t>A</a:t>
            </a:r>
            <a:r>
              <a:rPr lang="en" sz="5200"/>
              <a:t>irbnb</a:t>
            </a:r>
            <a:endParaRPr sz="52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00" y="3170175"/>
            <a:ext cx="2951400" cy="9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95"/>
              <a:t>Group 007</a:t>
            </a:r>
            <a:endParaRPr sz="169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9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195"/>
              <a:t>Aashna, Charlene, Sandhya, </a:t>
            </a:r>
            <a:endParaRPr sz="119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9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195"/>
              <a:t>Udisha, Ziqi</a:t>
            </a:r>
            <a:endParaRPr sz="1195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0" l="15472" r="17548" t="0"/>
          <a:stretch/>
        </p:blipFill>
        <p:spPr>
          <a:xfrm>
            <a:off x="3491523" y="1954025"/>
            <a:ext cx="2160977" cy="12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Creation Example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175" y="1129200"/>
            <a:ext cx="7067552" cy="18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75" y="3457575"/>
            <a:ext cx="4037824" cy="12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500" y="3366975"/>
            <a:ext cx="4292499" cy="14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358600" y="1094525"/>
            <a:ext cx="12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 1 (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DDL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406025" y="3027525"/>
            <a:ext cx="17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 2 (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DML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471500" y="3027525"/>
            <a:ext cx="42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Result with PK and Foreign Key from Payment method table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93000" y="1918550"/>
            <a:ext cx="85206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Business Queries using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Query Language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" sz="2250"/>
              <a:t>What is the most Popular Room Type?</a:t>
            </a:r>
            <a:endParaRPr sz="2250"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0" l="0" r="11158" t="6585"/>
          <a:stretch/>
        </p:blipFill>
        <p:spPr>
          <a:xfrm>
            <a:off x="399275" y="1365637"/>
            <a:ext cx="4695600" cy="237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399275" y="4096600"/>
            <a:ext cx="84192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most popular house types are “Entire Apartment” and “Entire House”, because this is unique to airbnb and more convenient for families, as compared to hotels</a:t>
            </a:r>
            <a:endParaRPr sz="1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050" y="1239175"/>
            <a:ext cx="3744323" cy="245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6772275" y="361950"/>
            <a:ext cx="1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506025" y="945850"/>
            <a:ext cx="2127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accent6"/>
                </a:solidFill>
              </a:rPr>
              <a:t>Using Left Join</a:t>
            </a:r>
            <a:endParaRPr sz="17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420450"/>
            <a:ext cx="85206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80"/>
              <a:t>2. What </a:t>
            </a:r>
            <a:r>
              <a:rPr lang="en" sz="2250"/>
              <a:t>time</a:t>
            </a:r>
            <a:r>
              <a:rPr lang="en" sz="2280"/>
              <a:t> of the year is there highest demand for airbnbs? </a:t>
            </a:r>
            <a:endParaRPr sz="2280"/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0" l="0" r="0" t="5069"/>
          <a:stretch/>
        </p:blipFill>
        <p:spPr>
          <a:xfrm>
            <a:off x="311700" y="1270725"/>
            <a:ext cx="4143375" cy="29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875" y="1270725"/>
            <a:ext cx="4593577" cy="28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362400" y="4394800"/>
            <a:ext cx="85206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June and December months see the highest demand due to holiday season.</a:t>
            </a:r>
            <a:endParaRPr sz="1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591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/>
              <a:t>3. What number of accommodations per property is most common?</a:t>
            </a:r>
            <a:endParaRPr sz="22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50"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1224" t="6419"/>
          <a:stretch/>
        </p:blipFill>
        <p:spPr>
          <a:xfrm>
            <a:off x="418238" y="1415175"/>
            <a:ext cx="4021463" cy="27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00225"/>
            <a:ext cx="4428452" cy="274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431650" y="4440000"/>
            <a:ext cx="84192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Most properties accommodate 2 or 4 people.</a:t>
            </a:r>
            <a:endParaRPr sz="1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/>
              <a:t>4. </a:t>
            </a:r>
            <a:r>
              <a:rPr lang="en" sz="2250"/>
              <a:t>What are the top 5 properties in the Bay Area? </a:t>
            </a:r>
            <a:br>
              <a:rPr lang="en" sz="2250"/>
            </a:br>
            <a:r>
              <a:rPr lang="en" sz="2250"/>
              <a:t>     </a:t>
            </a:r>
            <a:r>
              <a:rPr b="0" lang="en" sz="1472"/>
              <a:t>(Based on number of bookings)</a:t>
            </a:r>
            <a:endParaRPr b="0" sz="1472"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422050"/>
            <a:ext cx="51816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type="title"/>
          </p:nvPr>
        </p:nvSpPr>
        <p:spPr>
          <a:xfrm>
            <a:off x="6765275" y="1627500"/>
            <a:ext cx="1914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6"/>
                </a:solidFill>
              </a:rPr>
              <a:t>With  Joins</a:t>
            </a:r>
            <a:endParaRPr sz="22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164600"/>
            <a:ext cx="86526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250"/>
              <a:t>5. </a:t>
            </a:r>
            <a:r>
              <a:rPr lang="en" sz="2250"/>
              <a:t>Is payment method correlated with spend? (average, min, max amount per order from different types of payment methods)</a:t>
            </a:r>
            <a:endParaRPr sz="225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5651"/>
          <a:stretch/>
        </p:blipFill>
        <p:spPr>
          <a:xfrm>
            <a:off x="355275" y="1626413"/>
            <a:ext cx="3199475" cy="27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4">
            <a:alphaModFix/>
          </a:blip>
          <a:srcRect b="0" l="0" r="34550" t="0"/>
          <a:stretch/>
        </p:blipFill>
        <p:spPr>
          <a:xfrm>
            <a:off x="3893375" y="2314650"/>
            <a:ext cx="1931500" cy="19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type="title"/>
          </p:nvPr>
        </p:nvSpPr>
        <p:spPr>
          <a:xfrm>
            <a:off x="3893413" y="1722438"/>
            <a:ext cx="1931400" cy="49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300" u="sng">
                <a:solidFill>
                  <a:srgbClr val="000000"/>
                </a:solidFill>
              </a:rPr>
              <a:t>VIEW</a:t>
            </a:r>
            <a:r>
              <a:rPr lang="en" sz="1300">
                <a:solidFill>
                  <a:srgbClr val="000000"/>
                </a:solidFill>
              </a:rPr>
              <a:t> of </a:t>
            </a:r>
            <a:endParaRPr sz="1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300">
                <a:solidFill>
                  <a:srgbClr val="000000"/>
                </a:solidFill>
              </a:rPr>
              <a:t>payment_paymethod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475" y="991750"/>
            <a:ext cx="1337334" cy="340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8800" y="981562"/>
            <a:ext cx="1522915" cy="337484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431650" y="4592400"/>
            <a:ext cx="8419200" cy="3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People tend to use Credit card more often while booking. Also, the average spend is higher on Credit Card.</a:t>
            </a:r>
            <a:endParaRPr sz="1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1" name="Google Shape;201;p28"/>
          <p:cNvSpPr txBox="1"/>
          <p:nvPr>
            <p:ph type="title"/>
          </p:nvPr>
        </p:nvSpPr>
        <p:spPr>
          <a:xfrm>
            <a:off x="574050" y="1072325"/>
            <a:ext cx="1914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6"/>
                </a:solidFill>
              </a:rPr>
              <a:t>Using</a:t>
            </a:r>
            <a:r>
              <a:rPr lang="en" sz="2250">
                <a:solidFill>
                  <a:schemeClr val="accent6"/>
                </a:solidFill>
              </a:rPr>
              <a:t>  Views</a:t>
            </a:r>
            <a:endParaRPr sz="22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272300"/>
            <a:ext cx="85392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50"/>
              <a:t>6</a:t>
            </a:r>
            <a:r>
              <a:rPr lang="en" sz="2250"/>
              <a:t>. </a:t>
            </a:r>
            <a:r>
              <a:rPr lang="en" sz="2250"/>
              <a:t>Which</a:t>
            </a:r>
            <a:r>
              <a:rPr lang="en" sz="2250"/>
              <a:t> properties have a review score lower than average review score?</a:t>
            </a:r>
            <a:endParaRPr sz="2250"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65409" l="0" r="0" t="8511"/>
          <a:stretch/>
        </p:blipFill>
        <p:spPr>
          <a:xfrm>
            <a:off x="159300" y="1582625"/>
            <a:ext cx="4756126" cy="1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b="0" l="0" r="33488" t="40995"/>
          <a:stretch/>
        </p:blipFill>
        <p:spPr>
          <a:xfrm>
            <a:off x="5493900" y="1582625"/>
            <a:ext cx="2950451" cy="24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400" y="3250375"/>
            <a:ext cx="3578075" cy="8178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0" name="Google Shape;210;p29"/>
          <p:cNvCxnSpPr/>
          <p:nvPr/>
        </p:nvCxnSpPr>
        <p:spPr>
          <a:xfrm flipH="1" rot="10800000">
            <a:off x="2091325" y="2486875"/>
            <a:ext cx="25773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9"/>
          <p:cNvCxnSpPr>
            <a:endCxn id="209" idx="0"/>
          </p:cNvCxnSpPr>
          <p:nvPr/>
        </p:nvCxnSpPr>
        <p:spPr>
          <a:xfrm>
            <a:off x="3334937" y="2486875"/>
            <a:ext cx="166500" cy="763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1119950"/>
            <a:ext cx="3208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6"/>
                </a:solidFill>
              </a:rPr>
              <a:t>Using</a:t>
            </a:r>
            <a:r>
              <a:rPr lang="en" sz="2250">
                <a:solidFill>
                  <a:schemeClr val="accent6"/>
                </a:solidFill>
              </a:rPr>
              <a:t>  Joins, </a:t>
            </a:r>
            <a:r>
              <a:rPr lang="en" sz="2250">
                <a:solidFill>
                  <a:schemeClr val="accent6"/>
                </a:solidFill>
              </a:rPr>
              <a:t>Subqueries</a:t>
            </a:r>
            <a:endParaRPr sz="22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4000"/>
              <a:buFont typeface="Arial"/>
              <a:buNone/>
            </a:pPr>
            <a:r>
              <a:rPr lang="en" sz="2250"/>
              <a:t>7. Who made the orders just before holidays (Dec 19 to Dec 24, 2021)?</a:t>
            </a:r>
            <a:endParaRPr sz="2250"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7783"/>
          <a:stretch/>
        </p:blipFill>
        <p:spPr>
          <a:xfrm>
            <a:off x="1294150" y="1429125"/>
            <a:ext cx="6213150" cy="28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type="title"/>
          </p:nvPr>
        </p:nvSpPr>
        <p:spPr>
          <a:xfrm>
            <a:off x="670650" y="875025"/>
            <a:ext cx="1914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>
                <a:solidFill>
                  <a:schemeClr val="accent6"/>
                </a:solidFill>
              </a:rPr>
              <a:t>Using</a:t>
            </a:r>
            <a:r>
              <a:rPr lang="en" sz="2050">
                <a:solidFill>
                  <a:schemeClr val="accent6"/>
                </a:solidFill>
              </a:rPr>
              <a:t>  Joins</a:t>
            </a:r>
            <a:endParaRPr sz="20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306900"/>
            <a:ext cx="85206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250"/>
              <a:t>8. </a:t>
            </a:r>
            <a:r>
              <a:rPr lang="en" sz="2250"/>
              <a:t>What are the properties having highest review score, and who’s the host for that? </a:t>
            </a:r>
            <a:r>
              <a:rPr b="0" lang="en" sz="1605"/>
              <a:t>(</a:t>
            </a:r>
            <a:r>
              <a:rPr b="0" lang="en" sz="1605" u="sng"/>
              <a:t>Rank</a:t>
            </a:r>
            <a:r>
              <a:rPr b="0" lang="en" sz="1605"/>
              <a:t> the top 5 properties with review score.)</a:t>
            </a:r>
            <a:endParaRPr b="0" sz="1605"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350" y="1228025"/>
            <a:ext cx="4888550" cy="32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>
            <p:ph type="title"/>
          </p:nvPr>
        </p:nvSpPr>
        <p:spPr>
          <a:xfrm>
            <a:off x="282850" y="1280525"/>
            <a:ext cx="14520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accent6"/>
                </a:solidFill>
              </a:rPr>
              <a:t>Using Equi</a:t>
            </a:r>
            <a:r>
              <a:rPr lang="en" sz="2150">
                <a:solidFill>
                  <a:schemeClr val="accent6"/>
                </a:solidFill>
              </a:rPr>
              <a:t>  Joins &amp; Rank</a:t>
            </a:r>
            <a:endParaRPr sz="21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565400" y="1227038"/>
            <a:ext cx="522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Business Scenario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Swimlane Diagram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ER Diagram &amp; </a:t>
            </a:r>
            <a:r>
              <a:rPr lang="en" sz="1700"/>
              <a:t>Dataset Creation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SQL Queries (Basic &amp; Advanced):</a:t>
            </a:r>
            <a:endParaRPr sz="17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Popular Room Type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Highest Demand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Top 5 properties &amp; </a:t>
            </a:r>
            <a:r>
              <a:rPr lang="en" sz="1300"/>
              <a:t>Accommodations/Property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Payment method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Ratings &amp; Amenities</a:t>
            </a:r>
            <a:endParaRPr sz="13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Tableau Dashboard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Learnings &amp; Conclusion</a:t>
            </a:r>
            <a:endParaRPr sz="1700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13123" l="0" r="0" t="6360"/>
          <a:stretch/>
        </p:blipFill>
        <p:spPr>
          <a:xfrm>
            <a:off x="647050" y="1156863"/>
            <a:ext cx="2761000" cy="35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23915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250"/>
              <a:t>9. </a:t>
            </a:r>
            <a:r>
              <a:rPr lang="en" sz="2250"/>
              <a:t>What is the frequency of different review ratings? </a:t>
            </a:r>
            <a:br>
              <a:rPr lang="en" sz="2250"/>
            </a:br>
            <a:r>
              <a:rPr lang="en" sz="2250"/>
              <a:t>      </a:t>
            </a:r>
            <a:endParaRPr b="0" sz="1750" u="sng"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125" y="1702575"/>
            <a:ext cx="3654175" cy="173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50" y="1466975"/>
            <a:ext cx="4630074" cy="33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>
            <p:ph type="title"/>
          </p:nvPr>
        </p:nvSpPr>
        <p:spPr>
          <a:xfrm>
            <a:off x="395650" y="853000"/>
            <a:ext cx="3026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6"/>
                </a:solidFill>
              </a:rPr>
              <a:t>Using Stored Procedure</a:t>
            </a:r>
            <a:endParaRPr sz="22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50" y="787600"/>
            <a:ext cx="4192000" cy="28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118375"/>
            <a:ext cx="85206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250"/>
              <a:t>10. Do properties with more amenities get higher ratings?</a:t>
            </a:r>
            <a:endParaRPr sz="2250"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475" y="1534226"/>
            <a:ext cx="3273100" cy="33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285450" y="787600"/>
            <a:ext cx="4671000" cy="155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5">
            <a:alphaModFix/>
          </a:blip>
          <a:srcRect b="19024" l="0" r="16583" t="36734"/>
          <a:stretch/>
        </p:blipFill>
        <p:spPr>
          <a:xfrm>
            <a:off x="2479875" y="787600"/>
            <a:ext cx="2476575" cy="8810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00" y="3763925"/>
            <a:ext cx="2352100" cy="9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>
            <p:ph type="title"/>
          </p:nvPr>
        </p:nvSpPr>
        <p:spPr>
          <a:xfrm>
            <a:off x="5297250" y="709825"/>
            <a:ext cx="3446700" cy="9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6"/>
                </a:solidFill>
              </a:rPr>
              <a:t>Using Joins, </a:t>
            </a:r>
            <a:r>
              <a:rPr lang="en" sz="2250">
                <a:solidFill>
                  <a:schemeClr val="accent6"/>
                </a:solidFill>
              </a:rPr>
              <a:t>Subqueries</a:t>
            </a:r>
            <a:r>
              <a:rPr lang="en" sz="2250">
                <a:solidFill>
                  <a:schemeClr val="accent6"/>
                </a:solidFill>
              </a:rPr>
              <a:t> </a:t>
            </a:r>
            <a:endParaRPr sz="225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270975" y="391350"/>
            <a:ext cx="2174700" cy="1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80"/>
              <a:t>Data Visualization</a:t>
            </a:r>
            <a:endParaRPr sz="248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675" y="94825"/>
            <a:ext cx="653730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>
            <p:ph type="title"/>
          </p:nvPr>
        </p:nvSpPr>
        <p:spPr>
          <a:xfrm>
            <a:off x="304875" y="1345300"/>
            <a:ext cx="1931400" cy="325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0"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Created Dashboard using Tableau version 2021.4</a:t>
            </a:r>
            <a:endParaRPr b="0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-Step 1: Upload the </a:t>
            </a:r>
            <a:r>
              <a:rPr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CSVs</a:t>
            </a:r>
            <a:r>
              <a:rPr b="0"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Tableau</a:t>
            </a:r>
            <a:r>
              <a:rPr b="0"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and create ER diagram</a:t>
            </a:r>
            <a:endParaRPr b="0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-Step2: Build multiple “Sheets” with graphs visualizing Business </a:t>
            </a:r>
            <a:r>
              <a:rPr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Queries</a:t>
            </a:r>
            <a:r>
              <a:rPr b="0"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that we are exploring</a:t>
            </a:r>
            <a:endParaRPr b="0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-Step 3: Combine different Sheets to form a Business “Dashboard” for Airbnb</a:t>
            </a:r>
            <a:endParaRPr b="0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270975" y="391350"/>
            <a:ext cx="8294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Learnings</a:t>
            </a:r>
            <a:endParaRPr/>
          </a:p>
        </p:txBody>
      </p:sp>
      <p:graphicFrame>
        <p:nvGraphicFramePr>
          <p:cNvPr id="258" name="Google Shape;258;p35"/>
          <p:cNvGraphicFramePr/>
          <p:nvPr/>
        </p:nvGraphicFramePr>
        <p:xfrm>
          <a:off x="541463" y="14586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{1E5BAE39-E716-4856-B7E2-E4C2967FCA59}</a:tableStyleId>
              </a:tblPr>
              <a:tblGrid>
                <a:gridCol w="568900"/>
                <a:gridCol w="3373050"/>
                <a:gridCol w="4119125"/>
              </a:tblGrid>
              <a:tr h="458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Learning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Details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Swim Lane Diagram with draw.io 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Understanding of the guest and host journey maps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ER Diagram with MySQL 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Understanding of the relationship between tables in a database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Database Creation using different </a:t>
                      </a:r>
                      <a:b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entities involved in an Airbnb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Using CSV upload for large tables (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Guest, Host, Property, Feedback, Booking, Payment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) &amp; </a:t>
                      </a:r>
                      <a:b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INSERT for small tables 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(Room type, Payment Method)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SQL concepts - DDL, DML &amp; DQL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Used 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SQL Joins, Views, Subqueries and Stored Procedures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58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Visualization with 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Tableau 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To create dashboard and graphs relevant to business queries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999" y="2052074"/>
            <a:ext cx="308650" cy="3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025" y="2593125"/>
            <a:ext cx="518600" cy="2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025" y="3176350"/>
            <a:ext cx="518600" cy="2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025" y="3759575"/>
            <a:ext cx="518600" cy="2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1025" y="4202375"/>
            <a:ext cx="518600" cy="29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311700" y="1017450"/>
            <a:ext cx="85206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This project helped us analyse 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>
                <a:solidFill>
                  <a:srgbClr val="000000"/>
                </a:solidFill>
              </a:rPr>
              <a:t>How Airbnb facilitates the guests and hosts: Various working spects from discovery to sale of an online marketplace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rgbClr val="000000"/>
                </a:solidFill>
              </a:rPr>
              <a:t>Factors</a:t>
            </a:r>
            <a:r>
              <a:rPr lang="en" sz="1300">
                <a:solidFill>
                  <a:srgbClr val="000000"/>
                </a:solidFill>
              </a:rPr>
              <a:t> that contribute to a property getting booked (amenities, room type, review ratings, seasonality etc.)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rgbClr val="000000"/>
                </a:solidFill>
              </a:rPr>
              <a:t>Business trends</a:t>
            </a:r>
            <a:r>
              <a:rPr lang="en" sz="1300">
                <a:solidFill>
                  <a:srgbClr val="000000"/>
                </a:solidFill>
              </a:rPr>
              <a:t> and </a:t>
            </a:r>
            <a:r>
              <a:rPr b="1" lang="en" sz="1300">
                <a:solidFill>
                  <a:srgbClr val="000000"/>
                </a:solidFill>
              </a:rPr>
              <a:t>queries</a:t>
            </a:r>
            <a:r>
              <a:rPr lang="en" sz="1300">
                <a:solidFill>
                  <a:srgbClr val="000000"/>
                </a:solidFill>
              </a:rPr>
              <a:t> that Airbnb might be interested in tracking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0" name="Google Shape;270;p36"/>
          <p:cNvSpPr txBox="1"/>
          <p:nvPr/>
        </p:nvSpPr>
        <p:spPr>
          <a:xfrm>
            <a:off x="393350" y="2783950"/>
            <a:ext cx="2771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Order Bookings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When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customers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orders on the Airbnb website for a stay, nhost can simply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receive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a message and review the customer information to decide whether he want to accept the order.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3254925" y="2749950"/>
            <a:ext cx="2771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Airbnb </a:t>
            </a:r>
            <a:r>
              <a:rPr b="1" i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Platform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ustomers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select the favorite property to stay and review its rating and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amenities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.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Hosts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can post their place where they want to rent on the platform.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Payment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will also be issued through Airbnb security website.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6060600" y="2783950"/>
            <a:ext cx="2771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Feedback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After a sweet stay, both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customers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300">
                <a:latin typeface="Lato"/>
                <a:ea typeface="Lato"/>
                <a:cs typeface="Lato"/>
                <a:sym typeface="Lato"/>
              </a:rPr>
              <a:t>host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can leave a feedback/review to each other, which affects the ranking order of the property and the credit  on guests.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312" y="1626925"/>
            <a:ext cx="6235375" cy="17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>
            <p:ph type="title"/>
          </p:nvPr>
        </p:nvSpPr>
        <p:spPr>
          <a:xfrm>
            <a:off x="275700" y="670925"/>
            <a:ext cx="8592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79" name="Google Shape;279;p37"/>
          <p:cNvSpPr txBox="1"/>
          <p:nvPr>
            <p:ph type="title"/>
          </p:nvPr>
        </p:nvSpPr>
        <p:spPr>
          <a:xfrm>
            <a:off x="2425025" y="3610950"/>
            <a:ext cx="6443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Valentine’s</a:t>
            </a:r>
            <a:r>
              <a:rPr lang="en"/>
              <a:t>!</a:t>
            </a:r>
            <a:endParaRPr/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900" y="3708261"/>
            <a:ext cx="1007374" cy="43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Scenario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Kenneth and his friends are going to have a trip to Hawaii during the winter holidays. They plan to go from December 21 to December 27, 2021. They’re looking for a house that could fit in 8 people on the Airbnb website. Other than that, they also want to find a house with a balcony and additional amenities such as Wifi and pool. After adding these requirements, a list of choices are shown. They check the images, amenities, room types, reviews, and price range from a few options. They have a few questions regarding the heating situation in the room, so they message the host through the website at 10:30 pm on November 30. Once the host responds to their satisfaction, Kenneth requests for a reservation on the entire condo hosted by Ken on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December 2 around 6pm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has a 4.78 review score with 23 reviews. Each night costs $750 and the total cost for six nights is $5971 including cleaning and service fee before tax. Kenneth inputs his credit card details when requesting a reservation.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Ken receives a notice via Airbnb that there is a reservation request from December 21 to 28 on December 2. He accepts the reservation on the same day right after the notification, and the website deducts money from Kenneth’s card. 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makes a note on these dates, sends a greeting message to Kenneth and confirms the reservation within 24 hours.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spending the holidays in Ken’s house, Kenneth shared the great thanks and wrote a detailed review with 5 stars for this experience within 14 days. Ken also leaves Kenneth a 5-star review.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Booking Process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0" y="1200613"/>
            <a:ext cx="2589525" cy="3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450" y="1230249"/>
            <a:ext cx="3249098" cy="326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b="7842" l="0" r="0" t="0"/>
          <a:stretch/>
        </p:blipFill>
        <p:spPr>
          <a:xfrm>
            <a:off x="6198425" y="1106150"/>
            <a:ext cx="2817849" cy="350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50" y="1073600"/>
            <a:ext cx="8476774" cy="37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235500" y="3050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Swimlane Diagram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102162" y="2894101"/>
            <a:ext cx="1132974" cy="3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6600" y="305075"/>
            <a:ext cx="3130825" cy="1066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Required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38250"/>
            <a:ext cx="1210926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575" y="1238250"/>
            <a:ext cx="12109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13" y="3352800"/>
            <a:ext cx="1444300" cy="11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700" y="1163163"/>
            <a:ext cx="1362800" cy="11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1575" y="3352800"/>
            <a:ext cx="1210924" cy="116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9800" y="1175321"/>
            <a:ext cx="1143000" cy="113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38713" y="3364400"/>
            <a:ext cx="1290276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09888" y="3352800"/>
            <a:ext cx="1362804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67375" y="243402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Customer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635538" y="243402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Order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4912338" y="246872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Payment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7419788" y="2468700"/>
            <a:ext cx="114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Payment Method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67363" y="458272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Property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2669488" y="458272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Host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912338" y="458272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Feedback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419788" y="4582725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Room type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8800" y="189000"/>
            <a:ext cx="2352900" cy="1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Diagram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325" y="68475"/>
            <a:ext cx="583389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89425" y="1772100"/>
            <a:ext cx="2877600" cy="1693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Steps to create ER diagram when we already have a schema: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1.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Click on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Database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2. Choose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Reverse Engineer 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3. Select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Schemas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(airbnb)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4. Select </a:t>
            </a:r>
            <a:r>
              <a:rPr lang="en" u="sng">
                <a:latin typeface="Lato"/>
                <a:ea typeface="Lato"/>
                <a:cs typeface="Lato"/>
                <a:sym typeface="Lato"/>
              </a:rPr>
              <a:t>Objects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(tables and view) 5. Execute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Creation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431475" y="1017450"/>
            <a:ext cx="5480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Steps to create Database: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Created data and csv tables -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spreadsheet with tables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Create MySQL tables for csv import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Import csv in MySQL using “Table Data Import Wizard”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Select files to import, set the destination table and additional options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Configure import settings (assign appropriate data type)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Add Primary Key and Foreign Key for imported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tables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For tables only have a few columns and row, creating the tables directly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75" y="3336725"/>
            <a:ext cx="3475301" cy="1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025" y="3178137"/>
            <a:ext cx="4090900" cy="16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593425" y="2968500"/>
            <a:ext cx="124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Step 3: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4417025" y="2968500"/>
            <a:ext cx="124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Step 6: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3500" y="391350"/>
            <a:ext cx="1934075" cy="24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6447300" y="82400"/>
            <a:ext cx="225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Resulting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schema and tables: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162750"/>
            <a:ext cx="2298000" cy="9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4665100" y="2968500"/>
            <a:ext cx="124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Step 7: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338" y="615800"/>
            <a:ext cx="5623725" cy="433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2229400"/>
            <a:ext cx="2742372" cy="2366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127525" y="1389550"/>
            <a:ext cx="2792100" cy="738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Simple data table (&lt;5 rows):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Insert data directly for “room_type” &amp; “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payment_method”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3458700" y="162750"/>
            <a:ext cx="5301000" cy="369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Complicated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 data table(&gt;5 rows):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Import data from .csv files (6 main tables)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